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08" r:id="rId2"/>
  </p:sldMasterIdLst>
  <p:notesMasterIdLst>
    <p:notesMasterId r:id="rId26"/>
  </p:notesMasterIdLst>
  <p:sldIdLst>
    <p:sldId id="350" r:id="rId3"/>
    <p:sldId id="328" r:id="rId4"/>
    <p:sldId id="339" r:id="rId5"/>
    <p:sldId id="329" r:id="rId6"/>
    <p:sldId id="340" r:id="rId7"/>
    <p:sldId id="335" r:id="rId8"/>
    <p:sldId id="330" r:id="rId9"/>
    <p:sldId id="331" r:id="rId10"/>
    <p:sldId id="333" r:id="rId11"/>
    <p:sldId id="341" r:id="rId12"/>
    <p:sldId id="332" r:id="rId13"/>
    <p:sldId id="334" r:id="rId14"/>
    <p:sldId id="336" r:id="rId15"/>
    <p:sldId id="342" r:id="rId16"/>
    <p:sldId id="337" r:id="rId17"/>
    <p:sldId id="338" r:id="rId18"/>
    <p:sldId id="343" r:id="rId19"/>
    <p:sldId id="344" r:id="rId20"/>
    <p:sldId id="345" r:id="rId21"/>
    <p:sldId id="346" r:id="rId22"/>
    <p:sldId id="347" r:id="rId23"/>
    <p:sldId id="348" r:id="rId24"/>
    <p:sldId id="349"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1pPr>
    <a:lvl2pPr marL="4540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2pPr>
    <a:lvl3pPr marL="9112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3pPr>
    <a:lvl4pPr marL="13684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4pPr>
    <a:lvl5pPr marL="18256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0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1"/>
    <p:restoredTop sz="94746"/>
  </p:normalViewPr>
  <p:slideViewPr>
    <p:cSldViewPr>
      <p:cViewPr varScale="1">
        <p:scale>
          <a:sx n="108" d="100"/>
          <a:sy n="108" d="100"/>
        </p:scale>
        <p:origin x="-20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6" charset="0"/>
                <a:ea typeface="+mn-ea"/>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F64A281-F7E2-4F2F-82F2-4B3CA2B37A65}" type="slidenum">
              <a:rPr lang="en-US" altLang="en-US"/>
              <a:pPr>
                <a:defRPr/>
              </a:pPr>
              <a:t>‹#›</a:t>
            </a:fld>
            <a:endParaRPr lang="en-US" altLang="en-US"/>
          </a:p>
        </p:txBody>
      </p:sp>
    </p:spTree>
    <p:extLst>
      <p:ext uri="{BB962C8B-B14F-4D97-AF65-F5344CB8AC3E}">
        <p14:creationId xmlns:p14="http://schemas.microsoft.com/office/powerpoint/2010/main" val="3166790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charset="-128"/>
        <a:cs typeface="ＭＳ Ｐゴシック" charset="-128"/>
      </a:defRPr>
    </a:lvl1pPr>
    <a:lvl2pPr marL="4540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12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684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56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5397" algn="l" defTabSz="457080" rtl="0" eaLnBrk="1" latinLnBrk="0" hangingPunct="1">
      <a:defRPr sz="1200" kern="1200">
        <a:solidFill>
          <a:schemeClr val="tx1"/>
        </a:solidFill>
        <a:latin typeface="+mn-lt"/>
        <a:ea typeface="+mn-ea"/>
        <a:cs typeface="+mn-cs"/>
      </a:defRPr>
    </a:lvl6pPr>
    <a:lvl7pPr marL="2742475" algn="l" defTabSz="457080" rtl="0" eaLnBrk="1" latinLnBrk="0" hangingPunct="1">
      <a:defRPr sz="1200" kern="1200">
        <a:solidFill>
          <a:schemeClr val="tx1"/>
        </a:solidFill>
        <a:latin typeface="+mn-lt"/>
        <a:ea typeface="+mn-ea"/>
        <a:cs typeface="+mn-cs"/>
      </a:defRPr>
    </a:lvl7pPr>
    <a:lvl8pPr marL="3199555" algn="l" defTabSz="457080" rtl="0" eaLnBrk="1" latinLnBrk="0" hangingPunct="1">
      <a:defRPr sz="1200" kern="1200">
        <a:solidFill>
          <a:schemeClr val="tx1"/>
        </a:solidFill>
        <a:latin typeface="+mn-lt"/>
        <a:ea typeface="+mn-ea"/>
        <a:cs typeface="+mn-cs"/>
      </a:defRPr>
    </a:lvl8pPr>
    <a:lvl9pPr marL="3656635" algn="l" defTabSz="457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FBBF0CF-E9E0-4085-B378-44B92F8C35E1}" type="slidenum">
              <a:rPr lang="en-US" smtClean="0">
                <a:solidFill>
                  <a:prstClr val="black"/>
                </a:solidFill>
              </a:rPr>
              <a:pPr/>
              <a:t>1</a:t>
            </a:fld>
            <a:endParaRPr lang="en-US" smtClean="0">
              <a:solidFill>
                <a:prstClr val="black"/>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5638800"/>
            <a:ext cx="2667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p:cNvSpPr txBox="1">
            <a:spLocks/>
          </p:cNvSpPr>
          <p:nvPr userDrawn="1"/>
        </p:nvSpPr>
        <p:spPr bwMode="auto">
          <a:xfrm>
            <a:off x="4876800" y="6248400"/>
            <a:ext cx="4114800" cy="473075"/>
          </a:xfrm>
          <a:prstGeom prst="rect">
            <a:avLst/>
          </a:prstGeom>
          <a:noFill/>
          <a:ln>
            <a:noFill/>
          </a:ln>
          <a:extLst/>
        </p:spPr>
        <p:txBody>
          <a:bodyPr lIns="91415" tIns="45708" rIns="91415" bIns="45708"/>
          <a:lstStyle>
            <a:lvl1pPr eaLnBrk="0" hangingPunct="0">
              <a:defRPr sz="2400">
                <a:solidFill>
                  <a:schemeClr val="tx1"/>
                </a:solidFill>
                <a:latin typeface="Arial" panose="020B0604020202020204" pitchFamily="34" charset="0"/>
                <a:ea typeface="ＭＳ Ｐゴシック" charset="-128"/>
              </a:defRPr>
            </a:lvl1pPr>
            <a:lvl2pPr marL="742950" indent="-285750" eaLnBrk="0" hangingPunct="0">
              <a:defRPr sz="2400">
                <a:solidFill>
                  <a:schemeClr val="tx1"/>
                </a:solidFill>
                <a:latin typeface="Arial" panose="020B0604020202020204" pitchFamily="34" charset="0"/>
                <a:ea typeface="ＭＳ Ｐゴシック" charset="-128"/>
              </a:defRPr>
            </a:lvl2pPr>
            <a:lvl3pPr marL="1143000" indent="-228600" eaLnBrk="0" hangingPunct="0">
              <a:defRPr sz="2400">
                <a:solidFill>
                  <a:schemeClr val="tx1"/>
                </a:solidFill>
                <a:latin typeface="Arial" panose="020B0604020202020204" pitchFamily="34" charset="0"/>
                <a:ea typeface="ＭＳ Ｐゴシック" charset="-128"/>
              </a:defRPr>
            </a:lvl3pPr>
            <a:lvl4pPr marL="1600200" indent="-228600" eaLnBrk="0" hangingPunct="0">
              <a:defRPr sz="2400">
                <a:solidFill>
                  <a:schemeClr val="tx1"/>
                </a:solidFill>
                <a:latin typeface="Arial" panose="020B0604020202020204" pitchFamily="34" charset="0"/>
                <a:ea typeface="ＭＳ Ｐゴシック" charset="-128"/>
              </a:defRPr>
            </a:lvl4pPr>
            <a:lvl5pPr marL="2057400" indent="-228600" eaLnBrk="0" hangingPunct="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defRPr/>
            </a:pPr>
            <a:r>
              <a:rPr lang="en-US" altLang="en-US" sz="1200" dirty="0" smtClean="0">
                <a:solidFill>
                  <a:schemeClr val="bg1"/>
                </a:solidFill>
                <a:cs typeface="Arial" panose="020B0604020202020204" pitchFamily="34" charset="0"/>
              </a:rPr>
              <a:t>National Center for Supercomputing Applications</a:t>
            </a:r>
          </a:p>
          <a:p>
            <a:pPr eaLnBrk="1" hangingPunct="1">
              <a:defRPr/>
            </a:pPr>
            <a:r>
              <a:rPr lang="en-US" altLang="en-US" sz="1200" dirty="0" smtClean="0">
                <a:solidFill>
                  <a:schemeClr val="bg1"/>
                </a:solidFill>
                <a:cs typeface="Arial" panose="020B0604020202020204" pitchFamily="34" charset="0"/>
              </a:rPr>
              <a:t>University of Illinois at Urbana–Champaign</a:t>
            </a:r>
          </a:p>
        </p:txBody>
      </p:sp>
      <p:sp>
        <p:nvSpPr>
          <p:cNvPr id="8" name="Rectangle 4"/>
          <p:cNvSpPr>
            <a:spLocks noGrp="1" noChangeArrowheads="1"/>
          </p:cNvSpPr>
          <p:nvPr>
            <p:ph type="ctrTitle"/>
          </p:nvPr>
        </p:nvSpPr>
        <p:spPr>
          <a:xfrm>
            <a:off x="2362200" y="13716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2362200" y="2286000"/>
            <a:ext cx="5181600" cy="2590800"/>
          </a:xfrm>
        </p:spPr>
        <p:txBody>
          <a:bodyPr/>
          <a:lstStyle>
            <a:lvl1pPr marL="0" indent="0">
              <a:buNone/>
              <a:defRPr sz="2000">
                <a:solidFill>
                  <a:schemeClr val="bg1"/>
                </a:solidFill>
              </a:defRPr>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2961271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40819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03835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0" y="6164124"/>
            <a:ext cx="1219200" cy="55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Grp="1" noChangeArrowheads="1"/>
          </p:cNvSpPr>
          <p:nvPr>
            <p:ph type="ctrTitle"/>
          </p:nvPr>
        </p:nvSpPr>
        <p:spPr>
          <a:xfrm>
            <a:off x="3429000" y="9144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3429000" y="1828800"/>
            <a:ext cx="5181600" cy="2590800"/>
          </a:xfrm>
        </p:spPr>
        <p:txBody>
          <a:bodyPr/>
          <a:lstStyle>
            <a:lvl1pPr marL="0" indent="0">
              <a:buNone/>
              <a:defRPr sz="2000"/>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4182052336"/>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2790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spTree>
    <p:extLst>
      <p:ext uri="{BB962C8B-B14F-4D97-AF65-F5344CB8AC3E}">
        <p14:creationId xmlns:p14="http://schemas.microsoft.com/office/powerpoint/2010/main" val="3035812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0370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9528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660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418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200398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98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223116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36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5985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79834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7466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53755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163303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426634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06288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39515320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cSld>
  <p:clrMap bg1="lt1" tx1="dk1" bg2="lt2" tx2="dk2" accent1="accent1" accent2="accent2" accent3="accent3" accent4="accent4" accent5="accent5" accent6="accent6" hlink="hlink" folHlink="folHlink"/>
  <p:sldLayoutIdLst>
    <p:sldLayoutId id="2147484207"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iming>
    <p:tnLst>
      <p:par>
        <p:cTn xmlns:p14="http://schemas.microsoft.com/office/powerpoint/2010/mai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extLst>
      <p:ext uri="{BB962C8B-B14F-4D97-AF65-F5344CB8AC3E}">
        <p14:creationId xmlns:p14="http://schemas.microsoft.com/office/powerpoint/2010/main" val="191689620"/>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timing>
    <p:tnLst>
      <p:par>
        <p:cTn xmlns:p14="http://schemas.microsoft.com/office/powerpoint/2010/mai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Linked_data" TargetMode="External"/><Relationship Id="rId3" Type="http://schemas.openxmlformats.org/officeDocument/2006/relationships/hyperlink" Target="https://www.w3.org/R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pensource.ncsa.illinois.edu/bitbucket/projects/BD/repos/extractors-template/" TargetMode="Externa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pensource.ncsa.illinois.edu/bitbucket/projects/CATS/repos/pyclowder/brows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41.142.x.x:9000/api/extractors" TargetMode="Externa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41.142.208.169:9000/api/files/%3Cfileid%3E/metadata.jsonld" TargetMode="Externa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533400" y="1371600"/>
            <a:ext cx="4572000" cy="2438400"/>
          </a:xfrm>
        </p:spPr>
        <p:txBody>
          <a:bodyPr/>
          <a:lstStyle/>
          <a:p>
            <a:pPr eaLnBrk="1" hangingPunct="1">
              <a:spcAft>
                <a:spcPts val="600"/>
              </a:spcAft>
            </a:pPr>
            <a:r>
              <a:rPr lang="en-US" sz="4000" dirty="0" smtClean="0">
                <a:effectLst>
                  <a:outerShdw blurRad="38100" dist="38100" dir="2700000" algn="tl">
                    <a:srgbClr val="000000">
                      <a:alpha val="43137"/>
                    </a:srgbClr>
                  </a:outerShdw>
                </a:effectLst>
              </a:rPr>
              <a:t>DIBBs Brown Dog </a:t>
            </a:r>
            <a:br>
              <a:rPr lang="en-US" sz="4000" dirty="0" smtClean="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sz="3200" i="1" dirty="0" smtClean="0">
                <a:effectLst>
                  <a:outerShdw blurRad="38100" dist="38100" dir="2700000" algn="tl">
                    <a:srgbClr val="000000">
                      <a:alpha val="43137"/>
                    </a:srgbClr>
                  </a:outerShdw>
                </a:effectLst>
              </a:rPr>
              <a:t>Adding Extractors</a:t>
            </a:r>
            <a:endParaRPr lang="en-US" sz="3200" b="0" i="1" dirty="0" smtClean="0">
              <a:effectLst>
                <a:outerShdw blurRad="38100" dist="38100" dir="2700000" algn="tl">
                  <a:srgbClr val="000000">
                    <a:alpha val="43137"/>
                  </a:srgbClr>
                </a:outerShdw>
              </a:effectLst>
            </a:endParaRPr>
          </a:p>
        </p:txBody>
      </p:sp>
      <p:pic>
        <p:nvPicPr>
          <p:cNvPr id="7" name="Picture 7" descr="C:\Users\kmchenry\Files\Documents\ISDA\Images\Logos\Misc\BU_rgb.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75" y="6217750"/>
            <a:ext cx="990600" cy="44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md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6248400"/>
            <a:ext cx="2590800" cy="422205"/>
          </a:xfrm>
          <a:prstGeom prst="rect">
            <a:avLst/>
          </a:prstGeom>
          <a:noFill/>
        </p:spPr>
      </p:pic>
      <p:pic>
        <p:nvPicPr>
          <p:cNvPr id="3" name="Picture 2" descr="BD3a_3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838200"/>
            <a:ext cx="2971800" cy="2802252"/>
          </a:xfrm>
          <a:prstGeom prst="rect">
            <a:avLst/>
          </a:prstGeom>
        </p:spPr>
      </p:pic>
      <p:pic>
        <p:nvPicPr>
          <p:cNvPr id="2" name="Picture 1" descr="SMUlogowWordmarkRB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9400" y="6221566"/>
            <a:ext cx="1371600" cy="444295"/>
          </a:xfrm>
          <a:prstGeom prst="rect">
            <a:avLst/>
          </a:prstGeom>
        </p:spPr>
      </p:pic>
    </p:spTree>
    <p:extLst>
      <p:ext uri="{BB962C8B-B14F-4D97-AF65-F5344CB8AC3E}">
        <p14:creationId xmlns:p14="http://schemas.microsoft.com/office/powerpoint/2010/main" val="34450132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JSON-LD (http://</a:t>
            </a:r>
            <a:r>
              <a:rPr lang="en-US" dirty="0" err="1"/>
              <a:t>json-ld.org</a:t>
            </a:r>
            <a:r>
              <a:rPr lang="en-US" dirty="0"/>
              <a:t>/)</a:t>
            </a:r>
          </a:p>
        </p:txBody>
      </p:sp>
      <p:sp>
        <p:nvSpPr>
          <p:cNvPr id="3" name="Content Placeholder 2"/>
          <p:cNvSpPr>
            <a:spLocks noGrp="1"/>
          </p:cNvSpPr>
          <p:nvPr>
            <p:ph idx="1"/>
          </p:nvPr>
        </p:nvSpPr>
        <p:spPr/>
        <p:txBody>
          <a:bodyPr/>
          <a:lstStyle/>
          <a:p>
            <a:r>
              <a:rPr lang="en-US" dirty="0"/>
              <a:t>A</a:t>
            </a:r>
            <a:r>
              <a:rPr lang="en-US" dirty="0" smtClean="0"/>
              <a:t> </a:t>
            </a:r>
            <a:r>
              <a:rPr lang="en-US" dirty="0"/>
              <a:t>JSON-based </a:t>
            </a:r>
            <a:r>
              <a:rPr lang="en-US" dirty="0" smtClean="0"/>
              <a:t>format </a:t>
            </a:r>
            <a:r>
              <a:rPr lang="en-US" dirty="0"/>
              <a:t>to </a:t>
            </a:r>
            <a:r>
              <a:rPr lang="en-US" dirty="0" smtClean="0"/>
              <a:t>serialize </a:t>
            </a:r>
            <a:r>
              <a:rPr lang="en-US" dirty="0"/>
              <a:t>Linked </a:t>
            </a:r>
            <a:r>
              <a:rPr lang="en-US" dirty="0" smtClean="0"/>
              <a:t>Data</a:t>
            </a:r>
          </a:p>
          <a:p>
            <a:r>
              <a:rPr lang="en-US" dirty="0" smtClean="0"/>
              <a:t>Every </a:t>
            </a:r>
            <a:r>
              <a:rPr lang="en-US" dirty="0"/>
              <a:t>value stored in the document is universally identified using a </a:t>
            </a:r>
            <a:r>
              <a:rPr lang="en-US" dirty="0" smtClean="0"/>
              <a:t>URI</a:t>
            </a:r>
          </a:p>
          <a:p>
            <a:r>
              <a:rPr lang="en-US" dirty="0" smtClean="0"/>
              <a:t>JSON-LD </a:t>
            </a:r>
            <a:r>
              <a:rPr lang="en-US" dirty="0"/>
              <a:t>is a concrete RDF syntax, one could start by reading </a:t>
            </a:r>
            <a:r>
              <a:rPr lang="en-US" dirty="0" smtClean="0"/>
              <a:t>about RDF.</a:t>
            </a:r>
          </a:p>
          <a:p>
            <a:endParaRPr lang="en-US" dirty="0"/>
          </a:p>
          <a:p>
            <a:r>
              <a:rPr lang="en-US" dirty="0" smtClean="0"/>
              <a:t>But </a:t>
            </a:r>
            <a:r>
              <a:rPr lang="en-US" dirty="0"/>
              <a:t>JSON-LD can also be thought of as a way of taking an existing JSON document and annotating with a @context that defines every key in the JSON document.</a:t>
            </a:r>
          </a:p>
        </p:txBody>
      </p:sp>
      <p:sp>
        <p:nvSpPr>
          <p:cNvPr id="4" name="TextBox 3"/>
          <p:cNvSpPr txBox="1"/>
          <p:nvPr/>
        </p:nvSpPr>
        <p:spPr>
          <a:xfrm>
            <a:off x="1828800" y="5276671"/>
            <a:ext cx="6705600" cy="1077218"/>
          </a:xfrm>
          <a:prstGeom prst="rect">
            <a:avLst/>
          </a:prstGeom>
          <a:noFill/>
        </p:spPr>
        <p:txBody>
          <a:bodyPr wrap="square" rtlCol="0">
            <a:spAutoFit/>
          </a:bodyPr>
          <a:lstStyle/>
          <a:p>
            <a:r>
              <a:rPr lang="en-US" sz="1600" dirty="0" smtClean="0"/>
              <a:t>References:</a:t>
            </a:r>
          </a:p>
          <a:p>
            <a:pPr marL="342900" indent="-342900">
              <a:buAutoNum type="arabicPeriod"/>
            </a:pPr>
            <a:r>
              <a:rPr lang="en-US" sz="1600" dirty="0" smtClean="0">
                <a:hlinkClick r:id="rId2"/>
              </a:rPr>
              <a:t>https</a:t>
            </a:r>
            <a:r>
              <a:rPr lang="en-US" sz="1600" dirty="0">
                <a:hlinkClick r:id="rId2"/>
              </a:rPr>
              <a:t>://</a:t>
            </a:r>
            <a:r>
              <a:rPr lang="en-US" sz="1600" dirty="0" smtClean="0">
                <a:hlinkClick r:id="rId2"/>
              </a:rPr>
              <a:t>en.wikipedia.org/wiki/Linked_data</a:t>
            </a:r>
            <a:endParaRPr lang="en-US" sz="1600" dirty="0"/>
          </a:p>
          <a:p>
            <a:r>
              <a:rPr lang="en-US" sz="1600" dirty="0" smtClean="0"/>
              <a:t>2.   </a:t>
            </a:r>
            <a:r>
              <a:rPr lang="en-US" sz="1600" dirty="0">
                <a:hlinkClick r:id="rId3"/>
              </a:rPr>
              <a:t>https://www.w3.org/RDF</a:t>
            </a:r>
            <a:r>
              <a:rPr lang="en-US" sz="1600" dirty="0" smtClean="0">
                <a:hlinkClick r:id="rId3"/>
              </a:rPr>
              <a:t>/</a:t>
            </a:r>
            <a:endParaRPr lang="en-US" sz="1600" dirty="0" smtClean="0"/>
          </a:p>
          <a:p>
            <a:endParaRPr lang="en-US" sz="1600" dirty="0"/>
          </a:p>
        </p:txBody>
      </p:sp>
    </p:spTree>
    <p:extLst>
      <p:ext uri="{BB962C8B-B14F-4D97-AF65-F5344CB8AC3E}">
        <p14:creationId xmlns:p14="http://schemas.microsoft.com/office/powerpoint/2010/main" val="6414932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US" dirty="0" smtClean="0"/>
              <a:t>Upload </a:t>
            </a:r>
            <a:r>
              <a:rPr lang="en-US" dirty="0"/>
              <a:t>the metadata to </a:t>
            </a:r>
            <a:r>
              <a:rPr lang="en-US" dirty="0" err="1"/>
              <a:t>Clowder</a:t>
            </a:r>
            <a:r>
              <a:rPr lang="en-US" dirty="0"/>
              <a:t> in </a:t>
            </a:r>
            <a:r>
              <a:rPr lang="en-US" dirty="0" err="1"/>
              <a:t>jsonld</a:t>
            </a:r>
            <a:r>
              <a:rPr lang="en-US" dirty="0"/>
              <a:t> </a:t>
            </a:r>
            <a:r>
              <a:rPr lang="en-US" dirty="0" smtClean="0"/>
              <a:t>format</a:t>
            </a:r>
          </a:p>
          <a:p>
            <a:pPr lvl="1"/>
            <a:endParaRPr lang="en-US" dirty="0"/>
          </a:p>
          <a:p>
            <a:pPr lvl="1"/>
            <a:endParaRPr lang="en-US" dirty="0" smtClean="0"/>
          </a:p>
          <a:p>
            <a:pPr lvl="1"/>
            <a:endParaRPr lang="en-US" dirty="0"/>
          </a:p>
          <a:p>
            <a:pPr lvl="1"/>
            <a:r>
              <a:rPr lang="en-US" dirty="0" smtClean="0"/>
              <a:t>Lets build another extractor …</a:t>
            </a:r>
          </a:p>
          <a:p>
            <a:pPr lvl="1"/>
            <a:endParaRPr lang="en-US" dirty="0"/>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33600"/>
            <a:ext cx="7162800" cy="432916"/>
          </a:xfrm>
          <a:prstGeom prst="rect">
            <a:avLst/>
          </a:prstGeom>
        </p:spPr>
      </p:pic>
    </p:spTree>
    <p:extLst>
      <p:ext uri="{BB962C8B-B14F-4D97-AF65-F5344CB8AC3E}">
        <p14:creationId xmlns:p14="http://schemas.microsoft.com/office/powerpoint/2010/main" val="17118986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grep</a:t>
            </a:r>
            <a:r>
              <a:rPr lang="en-US" dirty="0" smtClean="0"/>
              <a:t> extractor</a:t>
            </a:r>
            <a:endParaRPr lang="en-US" dirty="0"/>
          </a:p>
        </p:txBody>
      </p:sp>
      <p:sp>
        <p:nvSpPr>
          <p:cNvPr id="3" name="Content Placeholder 2"/>
          <p:cNvSpPr>
            <a:spLocks noGrp="1"/>
          </p:cNvSpPr>
          <p:nvPr>
            <p:ph idx="1"/>
          </p:nvPr>
        </p:nvSpPr>
        <p:spPr/>
        <p:txBody>
          <a:bodyPr/>
          <a:lstStyle/>
          <a:p>
            <a:r>
              <a:rPr lang="en-US" dirty="0" smtClean="0"/>
              <a:t>The extractor should be able extract </a:t>
            </a:r>
            <a:r>
              <a:rPr lang="en-US" dirty="0" err="1" smtClean="0"/>
              <a:t>wordcount</a:t>
            </a:r>
            <a:r>
              <a:rPr lang="en-US" dirty="0" smtClean="0"/>
              <a:t> and also try to find if a specific word is there in the text</a:t>
            </a:r>
          </a:p>
          <a:p>
            <a:r>
              <a:rPr lang="en-US" dirty="0" smtClean="0"/>
              <a:t>Copy the template folder to another new folder where we would like to create a new extractor</a:t>
            </a:r>
          </a:p>
          <a:p>
            <a:pPr lvl="1"/>
            <a:r>
              <a:rPr lang="en-US" dirty="0" err="1" smtClean="0"/>
              <a:t>mkdir</a:t>
            </a:r>
            <a:r>
              <a:rPr lang="en-US" dirty="0" smtClean="0"/>
              <a:t> </a:t>
            </a:r>
            <a:r>
              <a:rPr lang="en-US" dirty="0" err="1" smtClean="0"/>
              <a:t>extractor_grep</a:t>
            </a:r>
            <a:r>
              <a:rPr lang="en-US" dirty="0" smtClean="0"/>
              <a:t> </a:t>
            </a:r>
          </a:p>
          <a:p>
            <a:pPr lvl="1"/>
            <a:r>
              <a:rPr lang="en-US" dirty="0" smtClean="0"/>
              <a:t>cd extractors-template</a:t>
            </a:r>
          </a:p>
          <a:p>
            <a:pPr lvl="1"/>
            <a:r>
              <a:rPr lang="en-US" dirty="0" err="1"/>
              <a:t>cp</a:t>
            </a:r>
            <a:r>
              <a:rPr lang="en-US" dirty="0"/>
              <a:t> *.* ../extractor-</a:t>
            </a:r>
            <a:r>
              <a:rPr lang="en-US" dirty="0" err="1"/>
              <a:t>grep</a:t>
            </a:r>
            <a:r>
              <a:rPr lang="en-US" dirty="0" smtClean="0"/>
              <a:t>/</a:t>
            </a:r>
          </a:p>
          <a:p>
            <a:r>
              <a:rPr lang="en-US" dirty="0" smtClean="0"/>
              <a:t>Change </a:t>
            </a:r>
            <a:r>
              <a:rPr lang="en-US" dirty="0" err="1" smtClean="0"/>
              <a:t>ExtractorName</a:t>
            </a:r>
            <a:r>
              <a:rPr lang="en-US" dirty="0" smtClean="0"/>
              <a:t> value to </a:t>
            </a:r>
            <a:r>
              <a:rPr lang="en-US" dirty="0" err="1" smtClean="0"/>
              <a:t>ncsa.grep</a:t>
            </a:r>
            <a:r>
              <a:rPr lang="en-US" dirty="0" smtClean="0"/>
              <a:t> in the </a:t>
            </a:r>
            <a:r>
              <a:rPr lang="en-US" dirty="0" err="1" smtClean="0"/>
              <a:t>config.py</a:t>
            </a:r>
            <a:endParaRPr lang="en-US" dirty="0" smtClean="0"/>
          </a:p>
          <a:p>
            <a:r>
              <a:rPr lang="en-US" dirty="0" smtClean="0"/>
              <a:t>Change ‘name’ in </a:t>
            </a:r>
            <a:r>
              <a:rPr lang="en-US" dirty="0" err="1" smtClean="0"/>
              <a:t>extractor_info.json</a:t>
            </a:r>
            <a:r>
              <a:rPr lang="en-US" dirty="0" smtClean="0"/>
              <a:t> to </a:t>
            </a:r>
            <a:r>
              <a:rPr lang="en-US" dirty="0" err="1" smtClean="0"/>
              <a:t>ncsa.grep</a:t>
            </a:r>
            <a:r>
              <a:rPr lang="en-US" dirty="0" smtClean="0"/>
              <a:t>, and necessary fields information</a:t>
            </a:r>
          </a:p>
          <a:p>
            <a:pPr lvl="1"/>
            <a:endParaRPr lang="en-US" dirty="0" smtClean="0"/>
          </a:p>
          <a:p>
            <a:pPr marL="0" indent="0">
              <a:buNone/>
            </a:pPr>
            <a:r>
              <a:rPr lang="en-US" dirty="0" smtClean="0"/>
              <a:t>         </a:t>
            </a:r>
          </a:p>
          <a:p>
            <a:pPr marL="0" indent="0">
              <a:buNone/>
            </a:pPr>
            <a:endParaRPr lang="en-US" dirty="0"/>
          </a:p>
        </p:txBody>
      </p:sp>
    </p:spTree>
    <p:extLst>
      <p:ext uri="{BB962C8B-B14F-4D97-AF65-F5344CB8AC3E}">
        <p14:creationId xmlns:p14="http://schemas.microsoft.com/office/powerpoint/2010/main" val="2980456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2590800"/>
            <a:ext cx="8359618" cy="2057400"/>
          </a:xfrm>
          <a:prstGeom prst="rect">
            <a:avLst/>
          </a:prstGeom>
        </p:spPr>
      </p:pic>
      <p:sp>
        <p:nvSpPr>
          <p:cNvPr id="3" name="Content Placeholder 2"/>
          <p:cNvSpPr>
            <a:spLocks noGrp="1"/>
          </p:cNvSpPr>
          <p:nvPr>
            <p:ph idx="1"/>
          </p:nvPr>
        </p:nvSpPr>
        <p:spPr/>
        <p:txBody>
          <a:bodyPr/>
          <a:lstStyle/>
          <a:p>
            <a:r>
              <a:rPr lang="en-US" dirty="0" smtClean="0"/>
              <a:t>Add these lines to the </a:t>
            </a:r>
            <a:r>
              <a:rPr lang="en-US" dirty="0" err="1" smtClean="0"/>
              <a:t>process_file</a:t>
            </a:r>
            <a:r>
              <a:rPr lang="en-US" dirty="0" smtClean="0"/>
              <a:t> (</a:t>
            </a:r>
            <a:r>
              <a:rPr lang="en-US" dirty="0" err="1" smtClean="0"/>
              <a:t>extractor.py</a:t>
            </a:r>
            <a:r>
              <a:rPr lang="en-US" dirty="0" smtClean="0"/>
              <a:t>) after </a:t>
            </a:r>
            <a:r>
              <a:rPr lang="en-US" dirty="0" err="1" smtClean="0"/>
              <a:t>wordcount</a:t>
            </a:r>
            <a:r>
              <a:rPr lang="en-US" dirty="0" smtClean="0"/>
              <a:t> extraction</a:t>
            </a:r>
          </a:p>
          <a:p>
            <a:endParaRPr lang="en-US" dirty="0"/>
          </a:p>
          <a:p>
            <a:endParaRPr lang="en-US" dirty="0" smtClean="0"/>
          </a:p>
          <a:p>
            <a:endParaRPr lang="en-US" dirty="0"/>
          </a:p>
          <a:p>
            <a:endParaRPr lang="en-US" dirty="0"/>
          </a:p>
        </p:txBody>
      </p:sp>
      <p:sp>
        <p:nvSpPr>
          <p:cNvPr id="7" name="Rectangle 6"/>
          <p:cNvSpPr/>
          <p:nvPr/>
        </p:nvSpPr>
        <p:spPr>
          <a:xfrm>
            <a:off x="990600" y="3238500"/>
            <a:ext cx="7845268" cy="64770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90600" y="3962400"/>
            <a:ext cx="7845268" cy="76200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375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Add context and prepare metadata in the </a:t>
            </a:r>
            <a:r>
              <a:rPr lang="en-US" dirty="0" err="1"/>
              <a:t>json_ld</a:t>
            </a:r>
            <a:r>
              <a:rPr lang="en-US" dirty="0"/>
              <a:t> </a:t>
            </a:r>
            <a:r>
              <a:rPr lang="en-US" dirty="0" smtClean="0"/>
              <a:t>format</a:t>
            </a:r>
          </a:p>
          <a:p>
            <a:endParaRPr lang="en-US" dirty="0"/>
          </a:p>
          <a:p>
            <a:r>
              <a:rPr lang="en-US" dirty="0" smtClean="0"/>
              <a:t>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9144000" cy="3599816"/>
          </a:xfrm>
          <a:prstGeom prst="rect">
            <a:avLst/>
          </a:prstGeom>
        </p:spPr>
      </p:pic>
      <p:sp>
        <p:nvSpPr>
          <p:cNvPr id="5" name="Rectangle 4"/>
          <p:cNvSpPr/>
          <p:nvPr/>
        </p:nvSpPr>
        <p:spPr>
          <a:xfrm>
            <a:off x="2209800" y="2743200"/>
            <a:ext cx="7086600" cy="45720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819400" y="4800600"/>
            <a:ext cx="5500688" cy="38100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2183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Upload metadata in </a:t>
            </a:r>
            <a:r>
              <a:rPr lang="en-US" dirty="0" err="1" smtClean="0"/>
              <a:t>jsonld</a:t>
            </a:r>
            <a:r>
              <a:rPr lang="en-US" dirty="0" smtClean="0"/>
              <a:t> format to the </a:t>
            </a:r>
            <a:r>
              <a:rPr lang="en-US" dirty="0" err="1" smtClean="0"/>
              <a:t>clowder</a:t>
            </a:r>
            <a:r>
              <a:rPr lang="en-US" dirty="0" smtClean="0"/>
              <a:t> as in </a:t>
            </a:r>
            <a:r>
              <a:rPr lang="en-US" dirty="0" err="1" smtClean="0"/>
              <a:t>wordcount</a:t>
            </a:r>
            <a:r>
              <a:rPr lang="en-US" dirty="0" smtClean="0"/>
              <a:t> example.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86000"/>
            <a:ext cx="5955393" cy="3605427"/>
          </a:xfrm>
          <a:prstGeom prst="rect">
            <a:avLst/>
          </a:prstGeom>
        </p:spPr>
      </p:pic>
    </p:spTree>
    <p:extLst>
      <p:ext uri="{BB962C8B-B14F-4D97-AF65-F5344CB8AC3E}">
        <p14:creationId xmlns:p14="http://schemas.microsoft.com/office/powerpoint/2010/main" val="152557870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another example</a:t>
            </a:r>
            <a:endParaRPr lang="en-US" dirty="0"/>
          </a:p>
        </p:txBody>
      </p:sp>
      <p:sp>
        <p:nvSpPr>
          <p:cNvPr id="3" name="Content Placeholder 2"/>
          <p:cNvSpPr>
            <a:spLocks noGrp="1"/>
          </p:cNvSpPr>
          <p:nvPr>
            <p:ph idx="1"/>
          </p:nvPr>
        </p:nvSpPr>
        <p:spPr/>
        <p:txBody>
          <a:bodyPr/>
          <a:lstStyle/>
          <a:p>
            <a:r>
              <a:rPr lang="en-US" dirty="0" smtClean="0"/>
              <a:t>Given a CSV file with weather data, calculate statistics such as mean and standard deviation for temperature specified in a column</a:t>
            </a:r>
          </a:p>
          <a:p>
            <a:endParaRPr lang="en-US" dirty="0" smtClean="0"/>
          </a:p>
          <a:p>
            <a:r>
              <a:rPr lang="en-US" dirty="0" smtClean="0"/>
              <a:t>Like in the previous example, copy the extractor-template folder to extractor-</a:t>
            </a:r>
            <a:r>
              <a:rPr lang="en-US" dirty="0" err="1" smtClean="0"/>
              <a:t>csvstats</a:t>
            </a:r>
            <a:endParaRPr lang="en-US" dirty="0" smtClean="0"/>
          </a:p>
          <a:p>
            <a:endParaRPr lang="en-US" dirty="0" smtClean="0"/>
          </a:p>
          <a:p>
            <a:r>
              <a:rPr lang="en-US" dirty="0" smtClean="0"/>
              <a:t>Modify </a:t>
            </a:r>
            <a:r>
              <a:rPr lang="en-US" dirty="0" err="1" smtClean="0"/>
              <a:t>extractorName</a:t>
            </a:r>
            <a:r>
              <a:rPr lang="en-US" dirty="0" smtClean="0"/>
              <a:t> value in </a:t>
            </a:r>
            <a:r>
              <a:rPr lang="en-US" dirty="0" err="1" smtClean="0"/>
              <a:t>config.py</a:t>
            </a:r>
            <a:r>
              <a:rPr lang="en-US" dirty="0" smtClean="0"/>
              <a:t> to </a:t>
            </a:r>
            <a:r>
              <a:rPr lang="en-US" dirty="0"/>
              <a:t> "*.</a:t>
            </a:r>
            <a:r>
              <a:rPr lang="en-US" dirty="0" err="1"/>
              <a:t>file.text.csv</a:t>
            </a:r>
            <a:r>
              <a:rPr lang="en-US" dirty="0"/>
              <a:t>", "extractors." + </a:t>
            </a:r>
            <a:r>
              <a:rPr lang="en-US" dirty="0" err="1" smtClean="0"/>
              <a:t>extractorName</a:t>
            </a:r>
            <a:endParaRPr lang="en-US" dirty="0" smtClean="0"/>
          </a:p>
          <a:p>
            <a:endParaRPr lang="en-US" dirty="0"/>
          </a:p>
          <a:p>
            <a:r>
              <a:rPr lang="en-US" dirty="0" smtClean="0"/>
              <a:t>Modify </a:t>
            </a:r>
            <a:r>
              <a:rPr lang="en-US" dirty="0" err="1" smtClean="0"/>
              <a:t>extractor_info.json</a:t>
            </a:r>
            <a:r>
              <a:rPr lang="en-US" dirty="0" smtClean="0"/>
              <a:t> with new extractor information</a:t>
            </a:r>
          </a:p>
          <a:p>
            <a:endParaRPr lang="en-US" dirty="0"/>
          </a:p>
        </p:txBody>
      </p:sp>
    </p:spTree>
    <p:extLst>
      <p:ext uri="{BB962C8B-B14F-4D97-AF65-F5344CB8AC3E}">
        <p14:creationId xmlns:p14="http://schemas.microsoft.com/office/powerpoint/2010/main" val="301809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40094"/>
            <a:ext cx="7878554" cy="2530211"/>
          </a:xfrm>
          <a:prstGeom prst="rect">
            <a:avLst/>
          </a:prstGeom>
        </p:spPr>
      </p:pic>
      <p:sp>
        <p:nvSpPr>
          <p:cNvPr id="2" name="Title 1"/>
          <p:cNvSpPr>
            <a:spLocks noGrp="1"/>
          </p:cNvSpPr>
          <p:nvPr>
            <p:ph type="title"/>
          </p:nvPr>
        </p:nvSpPr>
        <p:spPr/>
        <p:txBody>
          <a:bodyPr/>
          <a:lstStyle/>
          <a:p>
            <a:r>
              <a:rPr lang="en-US" dirty="0" smtClean="0"/>
              <a:t>Input file (</a:t>
            </a:r>
            <a:r>
              <a:rPr lang="en-US" dirty="0" err="1" smtClean="0"/>
              <a:t>input.csv</a:t>
            </a:r>
            <a:r>
              <a:rPr lang="en-US" dirty="0" smtClean="0"/>
              <a:t>)</a:t>
            </a:r>
            <a:endParaRPr lang="en-US" dirty="0"/>
          </a:p>
        </p:txBody>
      </p:sp>
      <p:sp>
        <p:nvSpPr>
          <p:cNvPr id="3" name="Content Placeholder 2"/>
          <p:cNvSpPr>
            <a:spLocks noGrp="1"/>
          </p:cNvSpPr>
          <p:nvPr>
            <p:ph idx="1"/>
          </p:nvPr>
        </p:nvSpPr>
        <p:spPr/>
        <p:txBody>
          <a:bodyPr/>
          <a:lstStyle/>
          <a:p>
            <a:r>
              <a:rPr lang="en-US" dirty="0" smtClean="0"/>
              <a:t>Weather data collected -9 Columns – </a:t>
            </a:r>
            <a:r>
              <a:rPr lang="en-US" dirty="0" smtClean="0">
                <a:solidFill>
                  <a:srgbClr val="FF0000"/>
                </a:solidFill>
              </a:rPr>
              <a:t>Details (TODO)</a:t>
            </a:r>
          </a:p>
          <a:p>
            <a:endParaRPr lang="en-US" dirty="0"/>
          </a:p>
        </p:txBody>
      </p:sp>
      <p:sp>
        <p:nvSpPr>
          <p:cNvPr id="5" name="Rectangle 4"/>
          <p:cNvSpPr/>
          <p:nvPr/>
        </p:nvSpPr>
        <p:spPr>
          <a:xfrm>
            <a:off x="7086600" y="2362199"/>
            <a:ext cx="381000" cy="22860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715000" y="2240094"/>
            <a:ext cx="503446" cy="198306"/>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4314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xtractor.py</a:t>
            </a:r>
            <a:endParaRPr lang="en-US" dirty="0"/>
          </a:p>
        </p:txBody>
      </p:sp>
      <p:sp>
        <p:nvSpPr>
          <p:cNvPr id="3" name="Content Placeholder 2"/>
          <p:cNvSpPr>
            <a:spLocks noGrp="1"/>
          </p:cNvSpPr>
          <p:nvPr>
            <p:ph idx="1"/>
          </p:nvPr>
        </p:nvSpPr>
        <p:spPr/>
        <p:txBody>
          <a:bodyPr/>
          <a:lstStyle/>
          <a:p>
            <a:r>
              <a:rPr lang="en-US" dirty="0" smtClean="0"/>
              <a:t>Import required modules and remove modules not required for this extractor, e.g. </a:t>
            </a:r>
            <a:r>
              <a:rPr lang="en-US" dirty="0" err="1" smtClean="0"/>
              <a:t>subprocess</a:t>
            </a:r>
            <a:endParaRPr lang="en-US" dirty="0" smtClean="0"/>
          </a:p>
          <a:p>
            <a:endParaRPr lang="en-US" dirty="0" smtClean="0"/>
          </a:p>
          <a:p>
            <a:endParaRPr lang="en-US" dirty="0"/>
          </a:p>
          <a:p>
            <a:endParaRPr lang="en-US" dirty="0" smtClean="0"/>
          </a:p>
          <a:p>
            <a:r>
              <a:rPr lang="en-US" dirty="0" smtClean="0"/>
              <a:t>Start implementing </a:t>
            </a:r>
            <a:r>
              <a:rPr lang="en-US" dirty="0" err="1" smtClean="0"/>
              <a:t>process_file</a:t>
            </a:r>
            <a:r>
              <a:rPr lang="en-US" dirty="0" smtClean="0"/>
              <a:t>(parameters)</a:t>
            </a:r>
          </a:p>
          <a:p>
            <a:endParaRPr lang="en-US" dirty="0" smtClean="0"/>
          </a:p>
          <a:p>
            <a:r>
              <a:rPr lang="en-US" dirty="0" smtClean="0"/>
              <a:t>Initialize  statistics description </a:t>
            </a:r>
          </a:p>
          <a:p>
            <a:endParaRPr lang="en-US" dirty="0" smtClean="0"/>
          </a:p>
          <a:p>
            <a:endParaRPr lang="en-US" dirty="0" smtClean="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06637"/>
            <a:ext cx="3860800" cy="8128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953000"/>
            <a:ext cx="6994987" cy="762000"/>
          </a:xfrm>
          <a:prstGeom prst="rect">
            <a:avLst/>
          </a:prstGeom>
        </p:spPr>
      </p:pic>
    </p:spTree>
    <p:extLst>
      <p:ext uri="{BB962C8B-B14F-4D97-AF65-F5344CB8AC3E}">
        <p14:creationId xmlns:p14="http://schemas.microsoft.com/office/powerpoint/2010/main" val="2608106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5738"/>
            <a:ext cx="8229600" cy="715962"/>
          </a:xfrm>
        </p:spPr>
        <p:txBody>
          <a:bodyPr/>
          <a:lstStyle/>
          <a:p>
            <a:r>
              <a:rPr lang="en-US" dirty="0" err="1"/>
              <a:t>e</a:t>
            </a:r>
            <a:r>
              <a:rPr lang="en-US" dirty="0" err="1" smtClean="0"/>
              <a:t>xtractor.py</a:t>
            </a:r>
            <a:endParaRPr lang="en-US" dirty="0"/>
          </a:p>
        </p:txBody>
      </p:sp>
      <p:sp>
        <p:nvSpPr>
          <p:cNvPr id="3" name="Content Placeholder 2"/>
          <p:cNvSpPr>
            <a:spLocks noGrp="1"/>
          </p:cNvSpPr>
          <p:nvPr>
            <p:ph idx="1"/>
          </p:nvPr>
        </p:nvSpPr>
        <p:spPr>
          <a:xfrm>
            <a:off x="304800" y="887412"/>
            <a:ext cx="8229600" cy="4724400"/>
          </a:xfrm>
        </p:spPr>
        <p:txBody>
          <a:bodyPr/>
          <a:lstStyle/>
          <a:p>
            <a:r>
              <a:rPr lang="en-US" dirty="0"/>
              <a:t>Initialize an array and field name on which statistics would be </a:t>
            </a:r>
            <a:r>
              <a:rPr lang="en-US" dirty="0" smtClean="0"/>
              <a:t>calculated</a:t>
            </a:r>
          </a:p>
          <a:p>
            <a:endParaRPr lang="en-US" dirty="0" smtClean="0"/>
          </a:p>
          <a:p>
            <a:endParaRPr lang="en-US" dirty="0" smtClean="0"/>
          </a:p>
          <a:p>
            <a:r>
              <a:rPr lang="en-US" dirty="0" smtClean="0"/>
              <a:t>Read the input csv file contents</a:t>
            </a:r>
          </a:p>
          <a:p>
            <a:endParaRPr lang="en-US" dirty="0"/>
          </a:p>
          <a:p>
            <a:endParaRPr lang="en-US" dirty="0" smtClean="0"/>
          </a:p>
          <a:p>
            <a:endParaRPr lang="en-US" dirty="0" smtClean="0"/>
          </a:p>
          <a:p>
            <a:r>
              <a:rPr lang="en-US" dirty="0" smtClean="0"/>
              <a:t>Obtain ‘TPCP’ value for each row and append to records variable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5255515"/>
            <a:ext cx="7620000" cy="7125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090809"/>
            <a:ext cx="6261100" cy="863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649906"/>
            <a:ext cx="5626100" cy="965200"/>
          </a:xfrm>
          <a:prstGeom prst="rect">
            <a:avLst/>
          </a:prstGeom>
        </p:spPr>
      </p:pic>
    </p:spTree>
    <p:extLst>
      <p:ext uri="{BB962C8B-B14F-4D97-AF65-F5344CB8AC3E}">
        <p14:creationId xmlns:p14="http://schemas.microsoft.com/office/powerpoint/2010/main" val="16309901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Write an Extractor</a:t>
            </a:r>
            <a:endParaRPr lang="en-US" dirty="0"/>
          </a:p>
        </p:txBody>
      </p:sp>
      <p:sp>
        <p:nvSpPr>
          <p:cNvPr id="3" name="Content Placeholder 2"/>
          <p:cNvSpPr>
            <a:spLocks noGrp="1"/>
          </p:cNvSpPr>
          <p:nvPr>
            <p:ph idx="1"/>
          </p:nvPr>
        </p:nvSpPr>
        <p:spPr/>
        <p:txBody>
          <a:bodyPr/>
          <a:lstStyle/>
          <a:p>
            <a:r>
              <a:rPr lang="en-US" dirty="0" smtClean="0"/>
              <a:t>To make writing of an extractor easy, an extractors-template has been provided here: </a:t>
            </a:r>
            <a:r>
              <a:rPr lang="en-US" dirty="0" smtClean="0">
                <a:hlinkClick r:id="rId2"/>
              </a:rPr>
              <a:t>https</a:t>
            </a:r>
            <a:r>
              <a:rPr lang="en-US" dirty="0">
                <a:hlinkClick r:id="rId2"/>
              </a:rPr>
              <a:t>://opensource.ncsa.illinois.edu/bitbucket/projects/BD/repos/extractors-template</a:t>
            </a:r>
            <a:r>
              <a:rPr lang="en-US" dirty="0" smtClean="0">
                <a:hlinkClick r:id="rId2"/>
              </a:rPr>
              <a:t>/</a:t>
            </a:r>
            <a:endParaRPr lang="en-US" dirty="0" smtClean="0"/>
          </a:p>
          <a:p>
            <a:r>
              <a:rPr lang="en-US" dirty="0" smtClean="0"/>
              <a:t>In the tutorial VM, it has been downloaded for you in the directory, /home/</a:t>
            </a:r>
            <a:r>
              <a:rPr lang="en-US" dirty="0" err="1" smtClean="0"/>
              <a:t>ubuntu</a:t>
            </a:r>
            <a:r>
              <a:rPr lang="en-US" dirty="0" smtClean="0"/>
              <a:t>/</a:t>
            </a:r>
            <a:r>
              <a:rPr lang="en-US" dirty="0" err="1" smtClean="0"/>
              <a:t>git</a:t>
            </a:r>
            <a:r>
              <a:rPr lang="en-US" dirty="0" smtClean="0"/>
              <a:t>/extractors-template</a:t>
            </a:r>
          </a:p>
          <a:p>
            <a:r>
              <a:rPr lang="en-US" dirty="0" smtClean="0"/>
              <a:t>To run the extractors-template, you need to make sure </a:t>
            </a:r>
            <a:r>
              <a:rPr lang="en-US" dirty="0" err="1" smtClean="0"/>
              <a:t>MongoDB</a:t>
            </a:r>
            <a:r>
              <a:rPr lang="en-US" dirty="0" smtClean="0"/>
              <a:t>, </a:t>
            </a:r>
            <a:r>
              <a:rPr lang="en-US" dirty="0" err="1" smtClean="0"/>
              <a:t>Clowder</a:t>
            </a:r>
            <a:r>
              <a:rPr lang="en-US" dirty="0" smtClean="0"/>
              <a:t> and </a:t>
            </a:r>
            <a:r>
              <a:rPr lang="en-US" dirty="0" err="1" smtClean="0"/>
              <a:t>RabbitMQ</a:t>
            </a:r>
            <a:r>
              <a:rPr lang="en-US" dirty="0" smtClean="0"/>
              <a:t> are running.</a:t>
            </a:r>
          </a:p>
          <a:p>
            <a:r>
              <a:rPr lang="en-US" dirty="0" smtClean="0"/>
              <a:t>Go into the </a:t>
            </a:r>
            <a:r>
              <a:rPr lang="en-US" dirty="0"/>
              <a:t>/</a:t>
            </a:r>
            <a:r>
              <a:rPr lang="en-US" dirty="0" smtClean="0"/>
              <a:t>home/</a:t>
            </a:r>
            <a:r>
              <a:rPr lang="en-US" dirty="0" err="1" smtClean="0"/>
              <a:t>ubuntu</a:t>
            </a:r>
            <a:r>
              <a:rPr lang="en-US" dirty="0" smtClean="0"/>
              <a:t>/</a:t>
            </a:r>
            <a:r>
              <a:rPr lang="en-US" dirty="0" err="1" smtClean="0"/>
              <a:t>git</a:t>
            </a:r>
            <a:r>
              <a:rPr lang="en-US" dirty="0" smtClean="0"/>
              <a:t>/extractors-template directory, you will see several files.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5410200"/>
            <a:ext cx="5791200" cy="542682"/>
          </a:xfrm>
          <a:prstGeom prst="rect">
            <a:avLst/>
          </a:prstGeom>
        </p:spPr>
      </p:pic>
    </p:spTree>
    <p:extLst>
      <p:ext uri="{BB962C8B-B14F-4D97-AF65-F5344CB8AC3E}">
        <p14:creationId xmlns:p14="http://schemas.microsoft.com/office/powerpoint/2010/main" val="10649378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Calculate the statistics</a:t>
            </a:r>
          </a:p>
          <a:p>
            <a:endParaRPr lang="en-US" dirty="0"/>
          </a:p>
          <a:p>
            <a:endParaRPr lang="en-US" dirty="0" smtClean="0"/>
          </a:p>
          <a:p>
            <a:endParaRPr lang="en-US" dirty="0"/>
          </a:p>
          <a:p>
            <a:endParaRPr lang="en-US" dirty="0" smtClean="0"/>
          </a:p>
          <a:p>
            <a:endParaRPr lang="en-US" dirty="0"/>
          </a:p>
          <a:p>
            <a:r>
              <a:rPr lang="en-US" dirty="0" smtClean="0"/>
              <a:t>Keep the </a:t>
            </a:r>
            <a:r>
              <a:rPr lang="en-US" dirty="0" err="1" smtClean="0"/>
              <a:t>context_url</a:t>
            </a:r>
            <a:r>
              <a:rPr lang="en-US" dirty="0" smtClean="0"/>
              <a:t> the same</a:t>
            </a:r>
          </a:p>
          <a:p>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2133600"/>
            <a:ext cx="7505700" cy="1524000"/>
          </a:xfrm>
          <a:prstGeom prst="rect">
            <a:avLst/>
          </a:prstGeom>
        </p:spPr>
      </p:pic>
    </p:spTree>
    <p:extLst>
      <p:ext uri="{BB962C8B-B14F-4D97-AF65-F5344CB8AC3E}">
        <p14:creationId xmlns:p14="http://schemas.microsoft.com/office/powerpoint/2010/main" val="8544298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Prepare metadata to be uploaded to the </a:t>
            </a:r>
            <a:r>
              <a:rPr lang="en-US" dirty="0" err="1" smtClean="0"/>
              <a:t>Clowder</a:t>
            </a:r>
            <a:endParaRPr lang="en-US" dirty="0" smtClean="0"/>
          </a:p>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828800"/>
            <a:ext cx="7543800" cy="4082143"/>
          </a:xfrm>
          <a:prstGeom prst="rect">
            <a:avLst/>
          </a:prstGeom>
        </p:spPr>
      </p:pic>
    </p:spTree>
    <p:extLst>
      <p:ext uri="{BB962C8B-B14F-4D97-AF65-F5344CB8AC3E}">
        <p14:creationId xmlns:p14="http://schemas.microsoft.com/office/powerpoint/2010/main" val="17813574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Metadata in the </a:t>
            </a:r>
            <a:r>
              <a:rPr lang="en-US" dirty="0" err="1" smtClean="0"/>
              <a:t>Clowder</a:t>
            </a:r>
            <a:r>
              <a:rPr lang="en-US" dirty="0" smtClean="0"/>
              <a:t> Interface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080836"/>
            <a:ext cx="5537200" cy="3305927"/>
          </a:xfrm>
          <a:prstGeom prst="rect">
            <a:avLst/>
          </a:prstGeom>
        </p:spPr>
      </p:pic>
    </p:spTree>
    <p:extLst>
      <p:ext uri="{BB962C8B-B14F-4D97-AF65-F5344CB8AC3E}">
        <p14:creationId xmlns:p14="http://schemas.microsoft.com/office/powerpoint/2010/main" val="17715318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Metadata in </a:t>
            </a:r>
            <a:r>
              <a:rPr lang="en-US" dirty="0" err="1" smtClean="0"/>
              <a:t>jsonld</a:t>
            </a:r>
            <a:r>
              <a:rPr lang="en-US" dirty="0" smtClean="0"/>
              <a:t> format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99349"/>
            <a:ext cx="5638800" cy="4196652"/>
          </a:xfrm>
          <a:prstGeom prst="rect">
            <a:avLst/>
          </a:prstGeom>
        </p:spPr>
      </p:pic>
    </p:spTree>
    <p:extLst>
      <p:ext uri="{BB962C8B-B14F-4D97-AF65-F5344CB8AC3E}">
        <p14:creationId xmlns:p14="http://schemas.microsoft.com/office/powerpoint/2010/main" val="16233502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PyClowder</a:t>
            </a:r>
            <a:endParaRPr lang="en-US" dirty="0"/>
          </a:p>
        </p:txBody>
      </p:sp>
      <p:sp>
        <p:nvSpPr>
          <p:cNvPr id="3" name="Content Placeholder 2"/>
          <p:cNvSpPr>
            <a:spLocks noGrp="1"/>
          </p:cNvSpPr>
          <p:nvPr>
            <p:ph idx="1"/>
          </p:nvPr>
        </p:nvSpPr>
        <p:spPr/>
        <p:txBody>
          <a:bodyPr/>
          <a:lstStyle/>
          <a:p>
            <a:r>
              <a:rPr lang="en-US" dirty="0" smtClean="0"/>
              <a:t>A Python library that wraps </a:t>
            </a:r>
            <a:r>
              <a:rPr lang="en-US" dirty="0" err="1" smtClean="0"/>
              <a:t>Clowder</a:t>
            </a:r>
            <a:r>
              <a:rPr lang="en-US" dirty="0" smtClean="0"/>
              <a:t> API and provide them as methods</a:t>
            </a:r>
          </a:p>
          <a:p>
            <a:endParaRPr lang="en-US" dirty="0" smtClean="0"/>
          </a:p>
          <a:p>
            <a:r>
              <a:rPr lang="en-US" dirty="0" smtClean="0"/>
              <a:t>Provide easy way to connect to </a:t>
            </a:r>
            <a:r>
              <a:rPr lang="en-US" dirty="0" err="1" smtClean="0"/>
              <a:t>RabbitMQ</a:t>
            </a:r>
            <a:r>
              <a:rPr lang="en-US" dirty="0" smtClean="0"/>
              <a:t>. </a:t>
            </a:r>
          </a:p>
          <a:p>
            <a:endParaRPr lang="en-US" dirty="0" smtClean="0"/>
          </a:p>
          <a:p>
            <a:r>
              <a:rPr lang="en-US" dirty="0" smtClean="0"/>
              <a:t>The </a:t>
            </a:r>
            <a:r>
              <a:rPr lang="en-US" dirty="0" err="1" smtClean="0"/>
              <a:t>pyClowder</a:t>
            </a:r>
            <a:r>
              <a:rPr lang="en-US" dirty="0" smtClean="0"/>
              <a:t> library can be found in</a:t>
            </a:r>
          </a:p>
          <a:p>
            <a:pPr marL="0" indent="0">
              <a:buNone/>
            </a:pPr>
            <a:r>
              <a:rPr lang="en-US" dirty="0">
                <a:hlinkClick r:id="rId2"/>
              </a:rPr>
              <a:t>https://</a:t>
            </a:r>
            <a:r>
              <a:rPr lang="en-US" dirty="0" smtClean="0">
                <a:hlinkClick r:id="rId2"/>
              </a:rPr>
              <a:t>opensource.ncsa.illinois.edu/bitbucket/projects/CATS/repos/pyclowder/browse</a:t>
            </a:r>
            <a:endParaRPr lang="en-US" dirty="0" smtClean="0"/>
          </a:p>
          <a:p>
            <a:pPr marL="0" indent="0">
              <a:buNone/>
            </a:pPr>
            <a:endParaRPr lang="en-US" dirty="0"/>
          </a:p>
          <a:p>
            <a:r>
              <a:rPr lang="en-US" dirty="0" smtClean="0"/>
              <a:t>It has been installed in the VM so you can use it </a:t>
            </a:r>
            <a:endParaRPr lang="en-US" dirty="0"/>
          </a:p>
        </p:txBody>
      </p:sp>
    </p:spTree>
    <p:extLst>
      <p:ext uri="{BB962C8B-B14F-4D97-AF65-F5344CB8AC3E}">
        <p14:creationId xmlns:p14="http://schemas.microsoft.com/office/powerpoint/2010/main" val="195559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44" y="2905593"/>
            <a:ext cx="7506325" cy="3319072"/>
          </a:xfrm>
          <a:prstGeom prst="rect">
            <a:avLst/>
          </a:prstGeom>
        </p:spPr>
      </p:pic>
      <p:sp>
        <p:nvSpPr>
          <p:cNvPr id="2" name="Title 1"/>
          <p:cNvSpPr>
            <a:spLocks noGrp="1"/>
          </p:cNvSpPr>
          <p:nvPr>
            <p:ph type="title"/>
          </p:nvPr>
        </p:nvSpPr>
        <p:spPr/>
        <p:txBody>
          <a:bodyPr/>
          <a:lstStyle/>
          <a:p>
            <a:r>
              <a:rPr lang="en-US" dirty="0" err="1"/>
              <a:t>c</a:t>
            </a:r>
            <a:r>
              <a:rPr lang="en-US" dirty="0" err="1" smtClean="0"/>
              <a:t>onfig.py</a:t>
            </a:r>
            <a:endParaRPr lang="en-US" dirty="0"/>
          </a:p>
        </p:txBody>
      </p:sp>
      <p:sp>
        <p:nvSpPr>
          <p:cNvPr id="3" name="Content Placeholder 2"/>
          <p:cNvSpPr>
            <a:spLocks noGrp="1"/>
          </p:cNvSpPr>
          <p:nvPr>
            <p:ph idx="1"/>
          </p:nvPr>
        </p:nvSpPr>
        <p:spPr>
          <a:xfrm>
            <a:off x="457200" y="1371600"/>
            <a:ext cx="8229600" cy="1295400"/>
          </a:xfrm>
        </p:spPr>
        <p:txBody>
          <a:bodyPr/>
          <a:lstStyle/>
          <a:p>
            <a:r>
              <a:rPr lang="en-US" dirty="0" smtClean="0"/>
              <a:t>All default values have been set </a:t>
            </a:r>
            <a:endParaRPr lang="en-US" dirty="0"/>
          </a:p>
          <a:p>
            <a:r>
              <a:rPr lang="en-US" dirty="0" smtClean="0"/>
              <a:t>Modify the ‘REGISTRATION_ENDPOINTS’ parameter value to </a:t>
            </a:r>
            <a:r>
              <a:rPr lang="en-US" dirty="0"/>
              <a:t>http://127.0.0.1:9000/</a:t>
            </a:r>
            <a:r>
              <a:rPr lang="en-US" dirty="0" err="1"/>
              <a:t>api</a:t>
            </a:r>
            <a:r>
              <a:rPr lang="en-US" dirty="0"/>
              <a:t>/</a:t>
            </a:r>
            <a:r>
              <a:rPr lang="en-US" dirty="0" err="1"/>
              <a:t>extractors?key</a:t>
            </a:r>
            <a:r>
              <a:rPr lang="en-US" dirty="0"/>
              <a:t>=r1ek3rs</a:t>
            </a:r>
          </a:p>
        </p:txBody>
      </p:sp>
      <p:sp>
        <p:nvSpPr>
          <p:cNvPr id="9" name="Rectangle 8"/>
          <p:cNvSpPr/>
          <p:nvPr/>
        </p:nvSpPr>
        <p:spPr>
          <a:xfrm>
            <a:off x="4495800" y="3276600"/>
            <a:ext cx="1143000" cy="30480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876800" y="4260329"/>
            <a:ext cx="1143000" cy="30480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905000" y="4800600"/>
            <a:ext cx="1447800" cy="38100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000500" y="3819993"/>
            <a:ext cx="3086100" cy="294807"/>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85801" y="5867400"/>
            <a:ext cx="7286468" cy="357265"/>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9176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run the template extractor</a:t>
            </a:r>
            <a:endParaRPr lang="en-US" dirty="0"/>
          </a:p>
        </p:txBody>
      </p:sp>
      <p:sp>
        <p:nvSpPr>
          <p:cNvPr id="3" name="Content Placeholder 2"/>
          <p:cNvSpPr>
            <a:spLocks noGrp="1"/>
          </p:cNvSpPr>
          <p:nvPr>
            <p:ph idx="1"/>
          </p:nvPr>
        </p:nvSpPr>
        <p:spPr>
          <a:xfrm>
            <a:off x="457199" y="1371600"/>
            <a:ext cx="3669867" cy="4419600"/>
          </a:xfrm>
        </p:spPr>
        <p:txBody>
          <a:bodyPr/>
          <a:lstStyle/>
          <a:p>
            <a:pPr lvl="1"/>
            <a:r>
              <a:rPr lang="cs-CZ" dirty="0"/>
              <a:t>Run </a:t>
            </a:r>
            <a:r>
              <a:rPr lang="cs-CZ" dirty="0" err="1"/>
              <a:t>the</a:t>
            </a:r>
            <a:r>
              <a:rPr lang="cs-CZ" dirty="0"/>
              <a:t> </a:t>
            </a:r>
            <a:r>
              <a:rPr lang="cs-CZ" dirty="0" err="1" smtClean="0"/>
              <a:t>extractor</a:t>
            </a:r>
            <a:endParaRPr lang="cs-CZ" dirty="0" smtClean="0"/>
          </a:p>
          <a:p>
            <a:pPr marL="857250" lvl="2" indent="0">
              <a:buNone/>
            </a:pPr>
            <a:r>
              <a:rPr lang="cs-CZ" dirty="0" smtClean="0"/>
              <a:t>./</a:t>
            </a:r>
            <a:r>
              <a:rPr lang="cs-CZ" dirty="0" err="1" smtClean="0"/>
              <a:t>extractor.py</a:t>
            </a:r>
            <a:endParaRPr lang="cs-CZ" dirty="0"/>
          </a:p>
          <a:p>
            <a:pPr lvl="1"/>
            <a:endParaRPr lang="cs-CZ" dirty="0" smtClean="0"/>
          </a:p>
          <a:p>
            <a:pPr lvl="1"/>
            <a:r>
              <a:rPr lang="cs-CZ" dirty="0" smtClean="0"/>
              <a:t>Go </a:t>
            </a:r>
            <a:r>
              <a:rPr lang="cs-CZ" dirty="0"/>
              <a:t>to </a:t>
            </a:r>
            <a:r>
              <a:rPr lang="cs-CZ" dirty="0" err="1"/>
              <a:t>Clowder</a:t>
            </a:r>
            <a:r>
              <a:rPr lang="cs-CZ" dirty="0"/>
              <a:t>, </a:t>
            </a:r>
            <a:r>
              <a:rPr lang="cs-CZ" dirty="0" err="1"/>
              <a:t>create</a:t>
            </a:r>
            <a:r>
              <a:rPr lang="cs-CZ" dirty="0"/>
              <a:t> a </a:t>
            </a:r>
            <a:r>
              <a:rPr lang="cs-CZ" dirty="0" err="1"/>
              <a:t>dataset</a:t>
            </a:r>
            <a:r>
              <a:rPr lang="cs-CZ" dirty="0"/>
              <a:t>, </a:t>
            </a:r>
            <a:r>
              <a:rPr lang="cs-CZ" dirty="0" err="1"/>
              <a:t>upload</a:t>
            </a:r>
            <a:r>
              <a:rPr lang="cs-CZ" dirty="0"/>
              <a:t> a text </a:t>
            </a:r>
            <a:r>
              <a:rPr lang="cs-CZ" dirty="0" err="1"/>
              <a:t>file</a:t>
            </a:r>
            <a:r>
              <a:rPr lang="cs-CZ" dirty="0"/>
              <a:t> to </a:t>
            </a:r>
            <a:r>
              <a:rPr lang="cs-CZ" dirty="0" err="1"/>
              <a:t>the</a:t>
            </a:r>
            <a:r>
              <a:rPr lang="cs-CZ" dirty="0"/>
              <a:t> </a:t>
            </a:r>
            <a:r>
              <a:rPr lang="cs-CZ" dirty="0" err="1" smtClean="0"/>
              <a:t>dataset</a:t>
            </a:r>
            <a:endParaRPr lang="cs-CZ" dirty="0" smtClean="0"/>
          </a:p>
          <a:p>
            <a:pPr lvl="1"/>
            <a:endParaRPr lang="cs-CZ" dirty="0" smtClean="0"/>
          </a:p>
          <a:p>
            <a:pPr lvl="1"/>
            <a:r>
              <a:rPr lang="cs-CZ" dirty="0" err="1" smtClean="0"/>
              <a:t>Click</a:t>
            </a:r>
            <a:r>
              <a:rPr lang="cs-CZ" dirty="0" smtClean="0"/>
              <a:t> on </a:t>
            </a:r>
            <a:r>
              <a:rPr lang="cs-CZ" dirty="0" err="1" smtClean="0"/>
              <a:t>the</a:t>
            </a:r>
            <a:r>
              <a:rPr lang="cs-CZ" dirty="0" smtClean="0"/>
              <a:t> text </a:t>
            </a:r>
            <a:r>
              <a:rPr lang="cs-CZ" dirty="0" err="1" smtClean="0"/>
              <a:t>file</a:t>
            </a:r>
            <a:r>
              <a:rPr lang="cs-CZ" dirty="0" smtClean="0"/>
              <a:t> </a:t>
            </a:r>
            <a:r>
              <a:rPr lang="cs-CZ" dirty="0" err="1" smtClean="0"/>
              <a:t>uploaded</a:t>
            </a:r>
            <a:r>
              <a:rPr lang="cs-CZ" dirty="0" smtClean="0"/>
              <a:t>, </a:t>
            </a:r>
            <a:r>
              <a:rPr lang="cs-CZ" dirty="0" err="1" smtClean="0"/>
              <a:t>you</a:t>
            </a:r>
            <a:r>
              <a:rPr lang="cs-CZ" dirty="0" smtClean="0"/>
              <a:t> </a:t>
            </a:r>
            <a:r>
              <a:rPr lang="cs-CZ" dirty="0" err="1" smtClean="0"/>
              <a:t>will</a:t>
            </a:r>
            <a:r>
              <a:rPr lang="cs-CZ" dirty="0" smtClean="0"/>
              <a:t> </a:t>
            </a:r>
            <a:r>
              <a:rPr lang="cs-CZ" dirty="0" err="1" smtClean="0"/>
              <a:t>see</a:t>
            </a:r>
            <a:r>
              <a:rPr lang="cs-CZ" dirty="0" smtClean="0"/>
              <a:t> </a:t>
            </a:r>
            <a:r>
              <a:rPr lang="cs-CZ" dirty="0" err="1" smtClean="0"/>
              <a:t>metadata</a:t>
            </a:r>
            <a:r>
              <a:rPr lang="cs-CZ" dirty="0" smtClean="0"/>
              <a:t> </a:t>
            </a:r>
            <a:r>
              <a:rPr lang="cs-CZ" dirty="0" err="1" smtClean="0"/>
              <a:t>extracted</a:t>
            </a:r>
            <a:r>
              <a:rPr lang="cs-CZ" dirty="0" smtClean="0"/>
              <a:t> – lines, </a:t>
            </a:r>
            <a:r>
              <a:rPr lang="cs-CZ" dirty="0" err="1" smtClean="0"/>
              <a:t>character</a:t>
            </a:r>
            <a:r>
              <a:rPr lang="cs-CZ" dirty="0" smtClean="0"/>
              <a:t>, </a:t>
            </a:r>
            <a:r>
              <a:rPr lang="cs-CZ" dirty="0" err="1" smtClean="0"/>
              <a:t>words</a:t>
            </a:r>
            <a:endParaRPr lang="cs-CZ"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616" y="1412080"/>
            <a:ext cx="3817759" cy="2362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475" y="4038600"/>
            <a:ext cx="4752525" cy="1181101"/>
          </a:xfrm>
          <a:prstGeom prst="rect">
            <a:avLst/>
          </a:prstGeom>
        </p:spPr>
      </p:pic>
    </p:spTree>
    <p:extLst>
      <p:ext uri="{BB962C8B-B14F-4D97-AF65-F5344CB8AC3E}">
        <p14:creationId xmlns:p14="http://schemas.microsoft.com/office/powerpoint/2010/main" val="14489314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extractor_info.json</a:t>
            </a:r>
            <a:endParaRPr lang="en-US" dirty="0"/>
          </a:p>
        </p:txBody>
      </p:sp>
      <p:sp>
        <p:nvSpPr>
          <p:cNvPr id="3" name="Content Placeholder 2"/>
          <p:cNvSpPr>
            <a:spLocks noGrp="1"/>
          </p:cNvSpPr>
          <p:nvPr>
            <p:ph idx="1"/>
          </p:nvPr>
        </p:nvSpPr>
        <p:spPr/>
        <p:txBody>
          <a:bodyPr/>
          <a:lstStyle/>
          <a:p>
            <a:r>
              <a:rPr lang="en-US" dirty="0" smtClean="0"/>
              <a:t>This file is posted to the </a:t>
            </a:r>
            <a:r>
              <a:rPr lang="en-US" dirty="0" err="1" smtClean="0"/>
              <a:t>Clowder</a:t>
            </a:r>
            <a:r>
              <a:rPr lang="en-US" dirty="0" smtClean="0"/>
              <a:t> to register itself with </a:t>
            </a:r>
            <a:r>
              <a:rPr lang="en-US" dirty="0" err="1" smtClean="0"/>
              <a:t>Clowder</a:t>
            </a:r>
            <a:r>
              <a:rPr lang="en-US" dirty="0" smtClean="0"/>
              <a:t>.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90800"/>
            <a:ext cx="9144000" cy="2544756"/>
          </a:xfrm>
          <a:prstGeom prst="rect">
            <a:avLst/>
          </a:prstGeom>
        </p:spPr>
      </p:pic>
    </p:spTree>
    <p:extLst>
      <p:ext uri="{BB962C8B-B14F-4D97-AF65-F5344CB8AC3E}">
        <p14:creationId xmlns:p14="http://schemas.microsoft.com/office/powerpoint/2010/main" val="13869089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extractor.py</a:t>
            </a:r>
            <a:endParaRPr lang="en-US" dirty="0"/>
          </a:p>
        </p:txBody>
      </p:sp>
      <p:sp>
        <p:nvSpPr>
          <p:cNvPr id="3" name="Content Placeholder 2"/>
          <p:cNvSpPr>
            <a:spLocks noGrp="1"/>
          </p:cNvSpPr>
          <p:nvPr>
            <p:ph idx="1"/>
          </p:nvPr>
        </p:nvSpPr>
        <p:spPr/>
        <p:txBody>
          <a:bodyPr/>
          <a:lstStyle/>
          <a:p>
            <a:r>
              <a:rPr lang="en-US" dirty="0"/>
              <a:t>m</a:t>
            </a:r>
            <a:r>
              <a:rPr lang="en-US" dirty="0" smtClean="0"/>
              <a:t>ain() – No Change Required</a:t>
            </a:r>
          </a:p>
          <a:p>
            <a:pPr lvl="1"/>
            <a:r>
              <a:rPr lang="en-US" dirty="0" smtClean="0"/>
              <a:t> Registers the extractor’s info to different </a:t>
            </a:r>
            <a:r>
              <a:rPr lang="en-US" dirty="0" err="1" smtClean="0"/>
              <a:t>Clowder</a:t>
            </a:r>
            <a:r>
              <a:rPr lang="en-US" dirty="0" smtClean="0"/>
              <a:t> instances</a:t>
            </a:r>
          </a:p>
          <a:p>
            <a:pPr marL="457200" lvl="1" indent="0">
              <a:buNone/>
            </a:pPr>
            <a:r>
              <a:rPr lang="en-US" dirty="0" smtClean="0"/>
              <a:t>      </a:t>
            </a:r>
            <a:r>
              <a:rPr lang="en-US" dirty="0" smtClean="0">
                <a:hlinkClick r:id="rId2"/>
              </a:rPr>
              <a:t>http</a:t>
            </a:r>
            <a:r>
              <a:rPr lang="en-US" dirty="0">
                <a:hlinkClick r:id="rId2"/>
              </a:rPr>
              <a:t>://</a:t>
            </a:r>
            <a:r>
              <a:rPr lang="en-US" dirty="0" smtClean="0">
                <a:hlinkClick r:id="rId2"/>
              </a:rPr>
              <a:t>141.142.X.X:9000/api/extractors</a:t>
            </a:r>
            <a:r>
              <a:rPr lang="en-US" dirty="0" smtClean="0"/>
              <a:t> - to see extractors info</a:t>
            </a:r>
          </a:p>
          <a:p>
            <a:pPr lvl="1"/>
            <a:r>
              <a:rPr lang="en-US" dirty="0"/>
              <a:t> </a:t>
            </a:r>
            <a:r>
              <a:rPr lang="en-US" dirty="0" smtClean="0"/>
              <a:t>Sets up all parameters</a:t>
            </a:r>
          </a:p>
          <a:p>
            <a:pPr lvl="1"/>
            <a:r>
              <a:rPr lang="en-US" dirty="0" smtClean="0"/>
              <a:t>Connects to </a:t>
            </a:r>
            <a:r>
              <a:rPr lang="en-US" dirty="0" err="1" smtClean="0"/>
              <a:t>RabbitMQ</a:t>
            </a:r>
            <a:r>
              <a:rPr lang="en-US" dirty="0" smtClean="0"/>
              <a:t> </a:t>
            </a:r>
          </a:p>
          <a:p>
            <a:pPr marL="339725" lvl="1" indent="-339725"/>
            <a:endParaRPr lang="en-US" dirty="0" smtClean="0"/>
          </a:p>
          <a:p>
            <a:pPr marL="339725" lvl="1" indent="-339725"/>
            <a:r>
              <a:rPr lang="en-US" dirty="0" err="1" smtClean="0"/>
              <a:t>process_file</a:t>
            </a:r>
            <a:r>
              <a:rPr lang="en-US" dirty="0" smtClean="0"/>
              <a:t>(parameter) -- </a:t>
            </a:r>
            <a:r>
              <a:rPr lang="en-US" dirty="0"/>
              <a:t>Needs to </a:t>
            </a:r>
            <a:r>
              <a:rPr lang="en-US" dirty="0" smtClean="0"/>
              <a:t>be implemented </a:t>
            </a:r>
            <a:r>
              <a:rPr lang="en-US" dirty="0"/>
              <a:t>by you.</a:t>
            </a:r>
          </a:p>
          <a:p>
            <a:pPr lvl="1"/>
            <a:r>
              <a:rPr lang="en-US" dirty="0" smtClean="0"/>
              <a:t>Extraction of metadata</a:t>
            </a:r>
          </a:p>
          <a:p>
            <a:pPr lvl="1"/>
            <a:r>
              <a:rPr lang="en-US" dirty="0" smtClean="0"/>
              <a:t>Example – </a:t>
            </a:r>
            <a:r>
              <a:rPr lang="en-US" dirty="0" err="1" smtClean="0"/>
              <a:t>Wordcount</a:t>
            </a:r>
            <a:r>
              <a:rPr lang="en-US" dirty="0" smtClean="0"/>
              <a:t> from a text document </a:t>
            </a:r>
          </a:p>
          <a:p>
            <a:pPr lvl="1"/>
            <a:endParaRPr lang="en-US" dirty="0" smtClean="0"/>
          </a:p>
          <a:p>
            <a:pPr lvl="1"/>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967" y="5029200"/>
            <a:ext cx="6758066" cy="528200"/>
          </a:xfrm>
          <a:prstGeom prst="rect">
            <a:avLst/>
          </a:prstGeom>
        </p:spPr>
      </p:pic>
      <p:sp>
        <p:nvSpPr>
          <p:cNvPr id="6" name="Rectangle 5"/>
          <p:cNvSpPr/>
          <p:nvPr/>
        </p:nvSpPr>
        <p:spPr>
          <a:xfrm>
            <a:off x="1397833" y="5207575"/>
            <a:ext cx="6553200" cy="44335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331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693" y="4398877"/>
            <a:ext cx="7438869" cy="15417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93" y="2110490"/>
            <a:ext cx="7438869" cy="2288387"/>
          </a:xfrm>
          <a:prstGeom prst="rect">
            <a:avLst/>
          </a:prstGeom>
        </p:spPr>
      </p:pic>
      <p:sp>
        <p:nvSpPr>
          <p:cNvPr id="2" name="Title 1"/>
          <p:cNvSpPr>
            <a:spLocks noGrp="1"/>
          </p:cNvSpPr>
          <p:nvPr>
            <p:ph type="title"/>
          </p:nvPr>
        </p:nvSpPr>
        <p:spPr/>
        <p:txBody>
          <a:bodyPr/>
          <a:lstStyle/>
          <a:p>
            <a:r>
              <a:rPr lang="en-US" dirty="0" err="1" smtClean="0"/>
              <a:t>extractor.py</a:t>
            </a:r>
            <a:endParaRPr lang="en-US" dirty="0"/>
          </a:p>
        </p:txBody>
      </p:sp>
      <p:sp>
        <p:nvSpPr>
          <p:cNvPr id="5" name="Content Placeholder 4"/>
          <p:cNvSpPr>
            <a:spLocks noGrp="1"/>
          </p:cNvSpPr>
          <p:nvPr>
            <p:ph idx="1"/>
          </p:nvPr>
        </p:nvSpPr>
        <p:spPr/>
        <p:txBody>
          <a:bodyPr/>
          <a:lstStyle/>
          <a:p>
            <a:pPr lvl="1"/>
            <a:r>
              <a:rPr lang="en-US" dirty="0"/>
              <a:t>Add context to the </a:t>
            </a:r>
            <a:r>
              <a:rPr lang="en-US" dirty="0" smtClean="0"/>
              <a:t>metadata and stores metadata extracted in </a:t>
            </a:r>
            <a:r>
              <a:rPr lang="en-US" dirty="0" err="1" smtClean="0"/>
              <a:t>jsonld</a:t>
            </a:r>
            <a:r>
              <a:rPr lang="en-US" dirty="0" smtClean="0"/>
              <a:t> format</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a:p>
            <a:pPr lvl="1"/>
            <a:endParaRPr lang="en-US" dirty="0" smtClean="0"/>
          </a:p>
        </p:txBody>
      </p:sp>
      <p:sp>
        <p:nvSpPr>
          <p:cNvPr id="3" name="Rectangle 2"/>
          <p:cNvSpPr/>
          <p:nvPr/>
        </p:nvSpPr>
        <p:spPr>
          <a:xfrm>
            <a:off x="1676400" y="2110490"/>
            <a:ext cx="5791200" cy="38100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086090" y="2983800"/>
            <a:ext cx="6600710" cy="978599"/>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086090" y="5081688"/>
            <a:ext cx="5772073" cy="858923"/>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086090" y="3990138"/>
            <a:ext cx="5791200" cy="381000"/>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47800" y="4389092"/>
            <a:ext cx="7239000" cy="692595"/>
          </a:xfrm>
          <a:prstGeom prst="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983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in JSON-LD format</a:t>
            </a:r>
            <a:endParaRPr lang="en-US" dirty="0"/>
          </a:p>
        </p:txBody>
      </p:sp>
      <p:sp>
        <p:nvSpPr>
          <p:cNvPr id="3" name="Content Placeholder 2"/>
          <p:cNvSpPr>
            <a:spLocks noGrp="1"/>
          </p:cNvSpPr>
          <p:nvPr>
            <p:ph idx="1"/>
          </p:nvPr>
        </p:nvSpPr>
        <p:spPr/>
        <p:txBody>
          <a:bodyPr/>
          <a:lstStyle/>
          <a:p>
            <a:pPr lvl="1"/>
            <a:r>
              <a:rPr lang="cs-CZ" dirty="0">
                <a:hlinkClick r:id="rId2" invalidUrl="http://141.142.208.169:9000/api/files/&lt;fileid&gt;/metadata.jsonld"/>
              </a:rPr>
              <a:t>http://141.142.208.169:9000/api/files/&lt;fileid&gt;/</a:t>
            </a:r>
            <a:r>
              <a:rPr lang="cs-CZ" dirty="0" smtClean="0">
                <a:hlinkClick r:id="rId2" invalidUrl="http://141.142.208.169:9000/api/files/&lt;fileid&gt;/metadata.jsonld"/>
              </a:rPr>
              <a:t>metadata.jsonld</a:t>
            </a:r>
            <a:endParaRPr lang="cs-CZ" dirty="0" smtClean="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09620"/>
            <a:ext cx="7086600" cy="3721671"/>
          </a:xfrm>
          <a:prstGeom prst="rect">
            <a:avLst/>
          </a:prstGeom>
        </p:spPr>
      </p:pic>
    </p:spTree>
    <p:extLst>
      <p:ext uri="{BB962C8B-B14F-4D97-AF65-F5344CB8AC3E}">
        <p14:creationId xmlns:p14="http://schemas.microsoft.com/office/powerpoint/2010/main" val="1219956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ncsa-template</Template>
  <TotalTime>10007</TotalTime>
  <Words>757</Words>
  <Application>Microsoft Macintosh PowerPoint</Application>
  <PresentationFormat>On-screen Show (4:3)</PresentationFormat>
  <Paragraphs>117</Paragraphs>
  <Slides>23</Slides>
  <Notes>1</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ncsa-template</vt:lpstr>
      <vt:lpstr>3_ncsa-template</vt:lpstr>
      <vt:lpstr>DIBBs Brown Dog   Adding Extractors</vt:lpstr>
      <vt:lpstr>How to Write an Extractor</vt:lpstr>
      <vt:lpstr>PyClowder</vt:lpstr>
      <vt:lpstr>config.py</vt:lpstr>
      <vt:lpstr>Lets run the template extractor</vt:lpstr>
      <vt:lpstr>extractor_info.json</vt:lpstr>
      <vt:lpstr>extractor.py</vt:lpstr>
      <vt:lpstr>extractor.py</vt:lpstr>
      <vt:lpstr>Metadata in JSON-LD format</vt:lpstr>
      <vt:lpstr>JSON-LD (http://json-ld.org/)</vt:lpstr>
      <vt:lpstr>PowerPoint Presentation</vt:lpstr>
      <vt:lpstr>grep extractor</vt:lpstr>
      <vt:lpstr>PowerPoint Presentation</vt:lpstr>
      <vt:lpstr>PowerPoint Presentation</vt:lpstr>
      <vt:lpstr>PowerPoint Presentation</vt:lpstr>
      <vt:lpstr>Lets try out another example</vt:lpstr>
      <vt:lpstr>Input file (input.csv)</vt:lpstr>
      <vt:lpstr>extractor.py</vt:lpstr>
      <vt:lpstr>extractor.py</vt:lpstr>
      <vt:lpstr>PowerPoint Presentation</vt:lpstr>
      <vt:lpstr>PowerPoint Presentation</vt:lpstr>
      <vt:lpstr>PowerPoint Presentation</vt:lpstr>
      <vt:lpstr>PowerPoint Presentation</vt:lpstr>
    </vt:vector>
  </TitlesOfParts>
  <Company>NCSA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Blake Harvey</dc:creator>
  <cp:lastModifiedBy>Kenton McHenry</cp:lastModifiedBy>
  <cp:revision>458</cp:revision>
  <dcterms:created xsi:type="dcterms:W3CDTF">2012-11-08T17:33:43Z</dcterms:created>
  <dcterms:modified xsi:type="dcterms:W3CDTF">2016-07-04T05:31:06Z</dcterms:modified>
</cp:coreProperties>
</file>